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0" r:id="rId1"/>
  </p:sldMasterIdLst>
  <p:sldIdLst>
    <p:sldId id="258" r:id="rId2"/>
    <p:sldId id="260" r:id="rId3"/>
    <p:sldId id="261" r:id="rId4"/>
    <p:sldId id="259" r:id="rId5"/>
    <p:sldId id="257" r:id="rId6"/>
    <p:sldId id="262" r:id="rId7"/>
    <p:sldId id="256"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8E9C"/>
    <a:srgbClr val="81DEFF"/>
    <a:srgbClr val="CD7125"/>
    <a:srgbClr val="10C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2" d="100"/>
          <a:sy n="102" d="100"/>
        </p:scale>
        <p:origin x="198" y="1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E48325-34FC-4B6B-A690-B7892FE4B44F}" type="doc">
      <dgm:prSet loTypeId="urn:microsoft.com/office/officeart/2005/8/layout/chevron1" loCatId="process" qsTypeId="urn:microsoft.com/office/officeart/2005/8/quickstyle/simple1" qsCatId="simple" csTypeId="urn:microsoft.com/office/officeart/2005/8/colors/colorful1" csCatId="colorful" phldr="1"/>
      <dgm:spPr/>
    </dgm:pt>
    <dgm:pt modelId="{6DBD8373-95B0-4F09-88D8-5C8636CFFCB1}">
      <dgm:prSet phldrT="[Text]"/>
      <dgm:spPr/>
      <dgm:t>
        <a:bodyPr/>
        <a:lstStyle/>
        <a:p>
          <a:r>
            <a:rPr lang="en-US" dirty="0"/>
            <a:t>LEAD</a:t>
          </a:r>
        </a:p>
      </dgm:t>
    </dgm:pt>
    <dgm:pt modelId="{B1594B5D-7329-46B5-A20D-6D905CB2AFCF}" type="parTrans" cxnId="{64323403-43F2-4440-B011-4D4B3933EB86}">
      <dgm:prSet/>
      <dgm:spPr/>
      <dgm:t>
        <a:bodyPr/>
        <a:lstStyle/>
        <a:p>
          <a:endParaRPr lang="en-US"/>
        </a:p>
      </dgm:t>
    </dgm:pt>
    <dgm:pt modelId="{64345794-A177-46CE-9F35-535E2ED82E61}" type="sibTrans" cxnId="{64323403-43F2-4440-B011-4D4B3933EB86}">
      <dgm:prSet/>
      <dgm:spPr/>
      <dgm:t>
        <a:bodyPr/>
        <a:lstStyle/>
        <a:p>
          <a:endParaRPr lang="en-US"/>
        </a:p>
      </dgm:t>
    </dgm:pt>
    <dgm:pt modelId="{529DAAC7-7033-41E6-B124-A3421FDF7A2E}">
      <dgm:prSet phldrT="[Text]"/>
      <dgm:spPr/>
      <dgm:t>
        <a:bodyPr/>
        <a:lstStyle/>
        <a:p>
          <a:r>
            <a:rPr lang="en-US" dirty="0"/>
            <a:t>VS</a:t>
          </a:r>
        </a:p>
      </dgm:t>
    </dgm:pt>
    <dgm:pt modelId="{45287480-BDD5-4C77-9D4A-0B36A32305A0}" type="parTrans" cxnId="{7B74EA01-9283-473F-9F6B-5EFD55CD5E29}">
      <dgm:prSet/>
      <dgm:spPr/>
      <dgm:t>
        <a:bodyPr/>
        <a:lstStyle/>
        <a:p>
          <a:endParaRPr lang="en-US"/>
        </a:p>
      </dgm:t>
    </dgm:pt>
    <dgm:pt modelId="{CF553F54-0B88-4365-AAFE-29861E246EDB}" type="sibTrans" cxnId="{7B74EA01-9283-473F-9F6B-5EFD55CD5E29}">
      <dgm:prSet/>
      <dgm:spPr/>
      <dgm:t>
        <a:bodyPr/>
        <a:lstStyle/>
        <a:p>
          <a:endParaRPr lang="en-US"/>
        </a:p>
      </dgm:t>
    </dgm:pt>
    <dgm:pt modelId="{C3B5FFB8-C138-474B-A6CA-3A9C269EEAB4}">
      <dgm:prSet phldrT="[Text]"/>
      <dgm:spPr/>
      <dgm:t>
        <a:bodyPr/>
        <a:lstStyle/>
        <a:p>
          <a:r>
            <a:rPr lang="en-US" dirty="0"/>
            <a:t>PROCESSING</a:t>
          </a:r>
        </a:p>
      </dgm:t>
    </dgm:pt>
    <dgm:pt modelId="{FCDDE4A2-5F3B-42BB-97F4-F51F403D72BC}" type="parTrans" cxnId="{57E81A5C-B27E-402C-BC9D-14F33341D33A}">
      <dgm:prSet/>
      <dgm:spPr/>
      <dgm:t>
        <a:bodyPr/>
        <a:lstStyle/>
        <a:p>
          <a:endParaRPr lang="en-US"/>
        </a:p>
      </dgm:t>
    </dgm:pt>
    <dgm:pt modelId="{B85F1AAF-C5A4-499C-8BE6-195F987AC6B9}" type="sibTrans" cxnId="{57E81A5C-B27E-402C-BC9D-14F33341D33A}">
      <dgm:prSet/>
      <dgm:spPr/>
      <dgm:t>
        <a:bodyPr/>
        <a:lstStyle/>
        <a:p>
          <a:endParaRPr lang="en-US"/>
        </a:p>
      </dgm:t>
    </dgm:pt>
    <dgm:pt modelId="{9162A065-0B16-4A8A-B7A9-9AE4CB6DE880}" type="pres">
      <dgm:prSet presAssocID="{FAE48325-34FC-4B6B-A690-B7892FE4B44F}" presName="Name0" presStyleCnt="0">
        <dgm:presLayoutVars>
          <dgm:dir/>
          <dgm:animLvl val="lvl"/>
          <dgm:resizeHandles val="exact"/>
        </dgm:presLayoutVars>
      </dgm:prSet>
      <dgm:spPr/>
    </dgm:pt>
    <dgm:pt modelId="{802D194A-D68E-4631-B816-3121BA38BCCC}" type="pres">
      <dgm:prSet presAssocID="{6DBD8373-95B0-4F09-88D8-5C8636CFFCB1}" presName="parTxOnly" presStyleLbl="node1" presStyleIdx="0" presStyleCnt="3">
        <dgm:presLayoutVars>
          <dgm:chMax val="0"/>
          <dgm:chPref val="0"/>
          <dgm:bulletEnabled val="1"/>
        </dgm:presLayoutVars>
      </dgm:prSet>
      <dgm:spPr/>
    </dgm:pt>
    <dgm:pt modelId="{DED7447F-17C2-46E6-9881-8AFFBC3F779F}" type="pres">
      <dgm:prSet presAssocID="{64345794-A177-46CE-9F35-535E2ED82E61}" presName="parTxOnlySpace" presStyleCnt="0"/>
      <dgm:spPr/>
    </dgm:pt>
    <dgm:pt modelId="{5AE049FF-0A62-4385-BFDA-D5570276ECDE}" type="pres">
      <dgm:prSet presAssocID="{529DAAC7-7033-41E6-B124-A3421FDF7A2E}" presName="parTxOnly" presStyleLbl="node1" presStyleIdx="1" presStyleCnt="3">
        <dgm:presLayoutVars>
          <dgm:chMax val="0"/>
          <dgm:chPref val="0"/>
          <dgm:bulletEnabled val="1"/>
        </dgm:presLayoutVars>
      </dgm:prSet>
      <dgm:spPr/>
    </dgm:pt>
    <dgm:pt modelId="{60401264-0847-42A9-8E6C-B52190BB82D6}" type="pres">
      <dgm:prSet presAssocID="{CF553F54-0B88-4365-AAFE-29861E246EDB}" presName="parTxOnlySpace" presStyleCnt="0"/>
      <dgm:spPr/>
    </dgm:pt>
    <dgm:pt modelId="{E6692003-ABD5-4A7E-8D10-7DD6C7A34C92}" type="pres">
      <dgm:prSet presAssocID="{C3B5FFB8-C138-474B-A6CA-3A9C269EEAB4}" presName="parTxOnly" presStyleLbl="node1" presStyleIdx="2" presStyleCnt="3">
        <dgm:presLayoutVars>
          <dgm:chMax val="0"/>
          <dgm:chPref val="0"/>
          <dgm:bulletEnabled val="1"/>
        </dgm:presLayoutVars>
      </dgm:prSet>
      <dgm:spPr/>
    </dgm:pt>
  </dgm:ptLst>
  <dgm:cxnLst>
    <dgm:cxn modelId="{7B74EA01-9283-473F-9F6B-5EFD55CD5E29}" srcId="{FAE48325-34FC-4B6B-A690-B7892FE4B44F}" destId="{529DAAC7-7033-41E6-B124-A3421FDF7A2E}" srcOrd="1" destOrd="0" parTransId="{45287480-BDD5-4C77-9D4A-0B36A32305A0}" sibTransId="{CF553F54-0B88-4365-AAFE-29861E246EDB}"/>
    <dgm:cxn modelId="{64323403-43F2-4440-B011-4D4B3933EB86}" srcId="{FAE48325-34FC-4B6B-A690-B7892FE4B44F}" destId="{6DBD8373-95B0-4F09-88D8-5C8636CFFCB1}" srcOrd="0" destOrd="0" parTransId="{B1594B5D-7329-46B5-A20D-6D905CB2AFCF}" sibTransId="{64345794-A177-46CE-9F35-535E2ED82E61}"/>
    <dgm:cxn modelId="{57E81A5C-B27E-402C-BC9D-14F33341D33A}" srcId="{FAE48325-34FC-4B6B-A690-B7892FE4B44F}" destId="{C3B5FFB8-C138-474B-A6CA-3A9C269EEAB4}" srcOrd="2" destOrd="0" parTransId="{FCDDE4A2-5F3B-42BB-97F4-F51F403D72BC}" sibTransId="{B85F1AAF-C5A4-499C-8BE6-195F987AC6B9}"/>
    <dgm:cxn modelId="{53B78D4E-B2FD-44B3-8378-E16026FCCF8F}" type="presOf" srcId="{6DBD8373-95B0-4F09-88D8-5C8636CFFCB1}" destId="{802D194A-D68E-4631-B816-3121BA38BCCC}" srcOrd="0" destOrd="0" presId="urn:microsoft.com/office/officeart/2005/8/layout/chevron1"/>
    <dgm:cxn modelId="{41E3C7AF-4487-4F58-81B1-EAF655933597}" type="presOf" srcId="{FAE48325-34FC-4B6B-A690-B7892FE4B44F}" destId="{9162A065-0B16-4A8A-B7A9-9AE4CB6DE880}" srcOrd="0" destOrd="0" presId="urn:microsoft.com/office/officeart/2005/8/layout/chevron1"/>
    <dgm:cxn modelId="{6606D3CD-E2A1-49C4-9E06-E67F7980E693}" type="presOf" srcId="{529DAAC7-7033-41E6-B124-A3421FDF7A2E}" destId="{5AE049FF-0A62-4385-BFDA-D5570276ECDE}" srcOrd="0" destOrd="0" presId="urn:microsoft.com/office/officeart/2005/8/layout/chevron1"/>
    <dgm:cxn modelId="{2DEFDDEF-1AB7-47B6-B781-8937FEDDF99C}" type="presOf" srcId="{C3B5FFB8-C138-474B-A6CA-3A9C269EEAB4}" destId="{E6692003-ABD5-4A7E-8D10-7DD6C7A34C92}" srcOrd="0" destOrd="0" presId="urn:microsoft.com/office/officeart/2005/8/layout/chevron1"/>
    <dgm:cxn modelId="{A9E99ABA-AB17-4985-BF6A-69B4B4856F2C}" type="presParOf" srcId="{9162A065-0B16-4A8A-B7A9-9AE4CB6DE880}" destId="{802D194A-D68E-4631-B816-3121BA38BCCC}" srcOrd="0" destOrd="0" presId="urn:microsoft.com/office/officeart/2005/8/layout/chevron1"/>
    <dgm:cxn modelId="{38D10FB7-F2EE-4117-9816-8EB697C312CF}" type="presParOf" srcId="{9162A065-0B16-4A8A-B7A9-9AE4CB6DE880}" destId="{DED7447F-17C2-46E6-9881-8AFFBC3F779F}" srcOrd="1" destOrd="0" presId="urn:microsoft.com/office/officeart/2005/8/layout/chevron1"/>
    <dgm:cxn modelId="{978C6081-7A36-45B4-A19B-DF78026D932D}" type="presParOf" srcId="{9162A065-0B16-4A8A-B7A9-9AE4CB6DE880}" destId="{5AE049FF-0A62-4385-BFDA-D5570276ECDE}" srcOrd="2" destOrd="0" presId="urn:microsoft.com/office/officeart/2005/8/layout/chevron1"/>
    <dgm:cxn modelId="{1FA770BF-6423-4C23-8368-57FC998873F9}" type="presParOf" srcId="{9162A065-0B16-4A8A-B7A9-9AE4CB6DE880}" destId="{60401264-0847-42A9-8E6C-B52190BB82D6}" srcOrd="3" destOrd="0" presId="urn:microsoft.com/office/officeart/2005/8/layout/chevron1"/>
    <dgm:cxn modelId="{E6CA4385-9CC8-4A53-B469-9189200AB72B}" type="presParOf" srcId="{9162A065-0B16-4A8A-B7A9-9AE4CB6DE880}" destId="{E6692003-ABD5-4A7E-8D10-7DD6C7A34C92}"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D194A-D68E-4631-B816-3121BA38BCCC}">
      <dsp:nvSpPr>
        <dsp:cNvPr id="0" name=""/>
        <dsp:cNvSpPr/>
      </dsp:nvSpPr>
      <dsp:spPr>
        <a:xfrm>
          <a:off x="780" y="394813"/>
          <a:ext cx="950718" cy="380287"/>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LEAD</a:t>
          </a:r>
        </a:p>
      </dsp:txBody>
      <dsp:txXfrm>
        <a:off x="190924" y="394813"/>
        <a:ext cx="570431" cy="380287"/>
      </dsp:txXfrm>
    </dsp:sp>
    <dsp:sp modelId="{5AE049FF-0A62-4385-BFDA-D5570276ECDE}">
      <dsp:nvSpPr>
        <dsp:cNvPr id="0" name=""/>
        <dsp:cNvSpPr/>
      </dsp:nvSpPr>
      <dsp:spPr>
        <a:xfrm>
          <a:off x="856427" y="394813"/>
          <a:ext cx="950718" cy="380287"/>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VS</a:t>
          </a:r>
        </a:p>
      </dsp:txBody>
      <dsp:txXfrm>
        <a:off x="1046571" y="394813"/>
        <a:ext cx="570431" cy="380287"/>
      </dsp:txXfrm>
    </dsp:sp>
    <dsp:sp modelId="{E6692003-ABD5-4A7E-8D10-7DD6C7A34C92}">
      <dsp:nvSpPr>
        <dsp:cNvPr id="0" name=""/>
        <dsp:cNvSpPr/>
      </dsp:nvSpPr>
      <dsp:spPr>
        <a:xfrm>
          <a:off x="1712073" y="394813"/>
          <a:ext cx="950718" cy="380287"/>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PROCESSING</a:t>
          </a:r>
        </a:p>
      </dsp:txBody>
      <dsp:txXfrm>
        <a:off x="1902217" y="394813"/>
        <a:ext cx="570431" cy="3802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1F9259A-1FE3-4FF9-8A07-BDD8177164ED}" type="datetime4">
              <a:rPr lang="en-US" smtClean="0"/>
              <a:t>October 29, 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D4AEF59-F28E-467C-9EA3-92D1CFAD475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116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6" name="Footer Placeholder 5"/>
          <p:cNvSpPr>
            <a:spLocks noGrp="1"/>
          </p:cNvSpPr>
          <p:nvPr>
            <p:ph type="ftr" sz="quarter" idx="11"/>
          </p:nvPr>
        </p:nvSpPr>
        <p:spPr/>
        <p:txBody>
          <a:bodyPr/>
          <a:lstStyle/>
          <a:p>
            <a:endParaRPr lang="en-US" dirty="0">
              <a:latin typeface="+mn-lt"/>
            </a:endParaRPr>
          </a:p>
        </p:txBody>
      </p:sp>
      <p:sp>
        <p:nvSpPr>
          <p:cNvPr id="7" name="Slide Number Placeholder 6"/>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0167586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432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8534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3002384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6124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11"/>
          </p:nvPr>
        </p:nvSpPr>
        <p:spPr/>
        <p:txBody>
          <a:bodyPr/>
          <a:lstStyle/>
          <a:p>
            <a:endParaRPr lang="en-US" dirty="0">
              <a:latin typeface="+mn-lt"/>
            </a:endParaRPr>
          </a:p>
        </p:txBody>
      </p:sp>
      <p:sp>
        <p:nvSpPr>
          <p:cNvPr id="6" name="Slide Number Placeholder 5"/>
          <p:cNvSpPr>
            <a:spLocks noGrp="1"/>
          </p:cNvSpPr>
          <p:nvPr>
            <p:ph type="sldNum" sz="quarter" idx="12"/>
          </p:nvPr>
        </p:nvSpPr>
        <p:spPr/>
        <p:txBody>
          <a:bodyPr/>
          <a:lstStyle/>
          <a:p>
            <a:fld id="{9D4AEF59-F28E-467C-9EA3-92D1CFAD475A}" type="slidenum">
              <a:rPr lang="en-US" smtClean="0"/>
              <a:pPr/>
              <a:t>‹#›</a:t>
            </a:fld>
            <a:endParaRPr lang="en-US">
              <a:latin typeface="+mn-lt"/>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3686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CC3C8F-D4A7-4EAD-92AD-82C91CB8BB85}" type="datetime4">
              <a:rPr lang="en-US" smtClean="0"/>
              <a:t>October 29,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2126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011D41-E33C-4BC7-8272-37E8417FD097}" type="datetime4">
              <a:rPr lang="en-US" smtClean="0"/>
              <a:t>October 29,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9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340FED-6E95-4177-A7EF-CD303B9E611D}" type="datetime4">
              <a:rPr lang="en-US" smtClean="0"/>
              <a:t>October 29, 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3881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7962CB-39AD-45A9-800F-54DAB53D6021}" type="datetime4">
              <a:rPr lang="en-US" smtClean="0"/>
              <a:t>October 29, 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4AEF59-F28E-467C-9EA3-92D1CFAD475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4543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EDF93D-55AB-4606-B9D7-742F1FC51983}" type="datetime4">
              <a:rPr lang="en-US" smtClean="0"/>
              <a:t>October 29, 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18847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F2841D-FB5C-47AB-B2FF-32E855C1EA71}" type="datetime4">
              <a:rPr lang="en-US" smtClean="0"/>
              <a:t>October 29, 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4AEF59-F28E-467C-9EA3-92D1CFAD475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567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8537E9-D174-424D-BEE8-AFC4CA5F9F97}" type="datetime4">
              <a:rPr lang="en-US" smtClean="0"/>
              <a:t>October 29, 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4AEF59-F28E-467C-9EA3-92D1CFAD475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8173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A44C0-F7AC-49C2-8289-1E7A86D9FB50}" type="datetime4">
              <a:rPr lang="en-US" smtClean="0"/>
              <a:t>October 29, 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5681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BB84BC-6E78-40D1-8831-40AB1F596614}" type="datetime4">
              <a:rPr lang="en-US" smtClean="0"/>
              <a:t>October 29,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14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FA080F-3961-4D42-BEDE-84A1FED032F1}" type="datetime4">
              <a:rPr lang="en-US" smtClean="0"/>
              <a:t>October 29, 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20762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3960BD-7AC1-4217-9611-AAA56D3EE38F}" type="datetime4">
              <a:rPr lang="en-US" smtClean="0"/>
              <a:pPr/>
              <a:t>October 29, 2022</a:t>
            </a:fld>
            <a:endParaRPr lang="en-US" dirty="0">
              <a:latin typeface="+mn-lt"/>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latin typeface="+mn-lt"/>
            </a:endParaRP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4AEF59-F28E-467C-9EA3-92D1CFAD475A}" type="slidenum">
              <a:rPr lang="en-US" smtClean="0"/>
              <a:pPr/>
              <a:t>‹#›</a:t>
            </a:fld>
            <a:endParaRPr lang="en-US">
              <a:latin typeface="+mn-lt"/>
            </a:endParaRPr>
          </a:p>
        </p:txBody>
      </p:sp>
    </p:spTree>
    <p:extLst>
      <p:ext uri="{BB962C8B-B14F-4D97-AF65-F5344CB8AC3E}">
        <p14:creationId xmlns:p14="http://schemas.microsoft.com/office/powerpoint/2010/main" val="259722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hyperlink" Target="https://www.investopedia.com/terms/l/leadtime.asp" TargetMode="External"/><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hyperlink" Target="https://www.slideshare.net/KarenMartinGroup/lean-leadership-part-3-of-3-67838100/30-Lead_Time_vs_Process_TimeLead" TargetMode="External"/><Relationship Id="rId4" Type="http://schemas.openxmlformats.org/officeDocument/2006/relationships/hyperlink" Target="https://www.greycampus.com/blog/quality-management/demystifying-the-difference-between-lead-time-takt-time-and-cycle-ti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100000">
              <a:schemeClr val="accent1">
                <a:lumMod val="45000"/>
                <a:lumOff val="55000"/>
              </a:schemeClr>
            </a:gs>
            <a:gs pos="87000">
              <a:srgbClr val="BED39F"/>
            </a:gs>
            <a:gs pos="97000">
              <a:srgbClr val="ACC5AE"/>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2" name="Picture 11" descr="Woman doing yoga on beach">
            <a:extLst>
              <a:ext uri="{FF2B5EF4-FFF2-40B4-BE49-F238E27FC236}">
                <a16:creationId xmlns:a16="http://schemas.microsoft.com/office/drawing/2014/main" id="{EEB2899B-859E-448E-33EF-508132D8B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608548"/>
            <a:ext cx="10572750" cy="5172583"/>
          </a:xfrm>
          <a:prstGeom prst="rect">
            <a:avLst/>
          </a:prstGeom>
          <a:ln>
            <a:noFill/>
          </a:ln>
          <a:effectLst>
            <a:softEdge rad="112500"/>
          </a:effectLst>
        </p:spPr>
      </p:pic>
      <p:sp>
        <p:nvSpPr>
          <p:cNvPr id="2" name="Title 1">
            <a:extLst>
              <a:ext uri="{FF2B5EF4-FFF2-40B4-BE49-F238E27FC236}">
                <a16:creationId xmlns:a16="http://schemas.microsoft.com/office/drawing/2014/main" id="{293CEB8F-83EE-5D19-72B8-911392BD453A}"/>
              </a:ext>
            </a:extLst>
          </p:cNvPr>
          <p:cNvSpPr>
            <a:spLocks noGrp="1"/>
          </p:cNvSpPr>
          <p:nvPr>
            <p:ph type="title"/>
          </p:nvPr>
        </p:nvSpPr>
        <p:spPr/>
        <p:txBody>
          <a:bodyPr/>
          <a:lstStyle/>
          <a:p>
            <a:r>
              <a:rPr lang="en-US" dirty="0">
                <a:solidFill>
                  <a:schemeClr val="accent3"/>
                </a:solidFill>
              </a:rPr>
              <a:t>What Is Lead Time?</a:t>
            </a:r>
          </a:p>
        </p:txBody>
      </p:sp>
      <p:sp>
        <p:nvSpPr>
          <p:cNvPr id="3" name="Content Placeholder 2">
            <a:extLst>
              <a:ext uri="{FF2B5EF4-FFF2-40B4-BE49-F238E27FC236}">
                <a16:creationId xmlns:a16="http://schemas.microsoft.com/office/drawing/2014/main" id="{D9D736B9-4B5B-69AE-9369-E874E21E64C1}"/>
              </a:ext>
            </a:extLst>
          </p:cNvPr>
          <p:cNvSpPr>
            <a:spLocks noGrp="1"/>
          </p:cNvSpPr>
          <p:nvPr>
            <p:ph idx="1"/>
          </p:nvPr>
        </p:nvSpPr>
        <p:spPr>
          <a:xfrm>
            <a:off x="531389" y="2106259"/>
            <a:ext cx="6669511" cy="3818603"/>
          </a:xfrm>
        </p:spPr>
        <p:txBody>
          <a:bodyPr>
            <a:normAutofit/>
          </a:bodyPr>
          <a:lstStyle/>
          <a:p>
            <a:r>
              <a:rPr lang="en-US" b="1" dirty="0">
                <a:solidFill>
                  <a:srgbClr val="CD7125"/>
                </a:solidFill>
              </a:rPr>
              <a:t>Lead time is the amount of time that passes from the start of a process until its conclusion.. By comparing results against established benchmarks, they can determine where inefficiencies exist. Reducing your lead time can improve productivity, streamline the operations and increase output and revenue. Whereas longer lead times can negatively impact all of the above.</a:t>
            </a:r>
          </a:p>
        </p:txBody>
      </p:sp>
      <p:pic>
        <p:nvPicPr>
          <p:cNvPr id="5" name="Graphic 4" descr="Question Mark with solid fill">
            <a:extLst>
              <a:ext uri="{FF2B5EF4-FFF2-40B4-BE49-F238E27FC236}">
                <a16:creationId xmlns:a16="http://schemas.microsoft.com/office/drawing/2014/main" id="{C2C14DE0-601B-FDC7-080D-83F951688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88004">
            <a:off x="1171570" y="1146035"/>
            <a:ext cx="422737" cy="422737"/>
          </a:xfrm>
          <a:prstGeom prst="rect">
            <a:avLst/>
          </a:prstGeom>
        </p:spPr>
      </p:pic>
      <p:pic>
        <p:nvPicPr>
          <p:cNvPr id="6" name="Picture 5">
            <a:extLst>
              <a:ext uri="{FF2B5EF4-FFF2-40B4-BE49-F238E27FC236}">
                <a16:creationId xmlns:a16="http://schemas.microsoft.com/office/drawing/2014/main" id="{576F4819-82E6-2F2C-F9F3-934159446056}"/>
              </a:ext>
            </a:extLst>
          </p:cNvPr>
          <p:cNvPicPr>
            <a:picLocks noChangeAspect="1"/>
          </p:cNvPicPr>
          <p:nvPr/>
        </p:nvPicPr>
        <p:blipFill>
          <a:blip r:embed="rId5"/>
          <a:stretch>
            <a:fillRect/>
          </a:stretch>
        </p:blipFill>
        <p:spPr>
          <a:xfrm rot="20295204">
            <a:off x="1679185" y="698643"/>
            <a:ext cx="566977" cy="566977"/>
          </a:xfrm>
          <a:prstGeom prst="rect">
            <a:avLst/>
          </a:prstGeom>
        </p:spPr>
      </p:pic>
      <p:pic>
        <p:nvPicPr>
          <p:cNvPr id="7" name="Picture 6">
            <a:extLst>
              <a:ext uri="{FF2B5EF4-FFF2-40B4-BE49-F238E27FC236}">
                <a16:creationId xmlns:a16="http://schemas.microsoft.com/office/drawing/2014/main" id="{5ACBA3CF-854A-6E74-A473-165F829A67B8}"/>
              </a:ext>
            </a:extLst>
          </p:cNvPr>
          <p:cNvPicPr>
            <a:picLocks noChangeAspect="1"/>
          </p:cNvPicPr>
          <p:nvPr/>
        </p:nvPicPr>
        <p:blipFill>
          <a:blip r:embed="rId5"/>
          <a:stretch>
            <a:fillRect/>
          </a:stretch>
        </p:blipFill>
        <p:spPr>
          <a:xfrm rot="20618842">
            <a:off x="1825050" y="1357403"/>
            <a:ext cx="566977" cy="566977"/>
          </a:xfrm>
          <a:prstGeom prst="rect">
            <a:avLst/>
          </a:prstGeom>
        </p:spPr>
      </p:pic>
      <p:pic>
        <p:nvPicPr>
          <p:cNvPr id="8" name="Picture 7">
            <a:extLst>
              <a:ext uri="{FF2B5EF4-FFF2-40B4-BE49-F238E27FC236}">
                <a16:creationId xmlns:a16="http://schemas.microsoft.com/office/drawing/2014/main" id="{943074E2-A7D5-B552-C6DB-2688885BAFCA}"/>
              </a:ext>
            </a:extLst>
          </p:cNvPr>
          <p:cNvPicPr>
            <a:picLocks noChangeAspect="1"/>
          </p:cNvPicPr>
          <p:nvPr/>
        </p:nvPicPr>
        <p:blipFill>
          <a:blip r:embed="rId5"/>
          <a:stretch>
            <a:fillRect/>
          </a:stretch>
        </p:blipFill>
        <p:spPr>
          <a:xfrm rot="18290205">
            <a:off x="2720519" y="982131"/>
            <a:ext cx="566977" cy="566977"/>
          </a:xfrm>
          <a:prstGeom prst="rect">
            <a:avLst/>
          </a:prstGeom>
        </p:spPr>
      </p:pic>
      <p:pic>
        <p:nvPicPr>
          <p:cNvPr id="9" name="Picture 8">
            <a:extLst>
              <a:ext uri="{FF2B5EF4-FFF2-40B4-BE49-F238E27FC236}">
                <a16:creationId xmlns:a16="http://schemas.microsoft.com/office/drawing/2014/main" id="{CFA93B61-6A58-22FF-C3C9-C6947A2268CF}"/>
              </a:ext>
            </a:extLst>
          </p:cNvPr>
          <p:cNvPicPr>
            <a:picLocks noChangeAspect="1"/>
          </p:cNvPicPr>
          <p:nvPr/>
        </p:nvPicPr>
        <p:blipFill>
          <a:blip r:embed="rId6"/>
          <a:stretch>
            <a:fillRect/>
          </a:stretch>
        </p:blipFill>
        <p:spPr>
          <a:xfrm>
            <a:off x="8731292" y="1158141"/>
            <a:ext cx="2304488" cy="1127858"/>
          </a:xfrm>
          <a:prstGeom prst="rect">
            <a:avLst/>
          </a:prstGeom>
        </p:spPr>
      </p:pic>
      <p:pic>
        <p:nvPicPr>
          <p:cNvPr id="10" name="Picture 9">
            <a:extLst>
              <a:ext uri="{FF2B5EF4-FFF2-40B4-BE49-F238E27FC236}">
                <a16:creationId xmlns:a16="http://schemas.microsoft.com/office/drawing/2014/main" id="{23DC0181-FB04-DFBF-B63C-6C35E3CC2221}"/>
              </a:ext>
            </a:extLst>
          </p:cNvPr>
          <p:cNvPicPr>
            <a:picLocks noChangeAspect="1"/>
          </p:cNvPicPr>
          <p:nvPr/>
        </p:nvPicPr>
        <p:blipFill>
          <a:blip r:embed="rId7"/>
          <a:stretch>
            <a:fillRect/>
          </a:stretch>
        </p:blipFill>
        <p:spPr>
          <a:xfrm>
            <a:off x="9524377" y="917167"/>
            <a:ext cx="743776" cy="743776"/>
          </a:xfrm>
          <a:prstGeom prst="rect">
            <a:avLst/>
          </a:prstGeom>
        </p:spPr>
      </p:pic>
    </p:spTree>
    <p:extLst>
      <p:ext uri="{BB962C8B-B14F-4D97-AF65-F5344CB8AC3E}">
        <p14:creationId xmlns:p14="http://schemas.microsoft.com/office/powerpoint/2010/main" val="1434842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1DE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F1D5-3D12-3493-3B53-C38F323FD3F7}"/>
              </a:ext>
            </a:extLst>
          </p:cNvPr>
          <p:cNvSpPr>
            <a:spLocks noGrp="1"/>
          </p:cNvSpPr>
          <p:nvPr>
            <p:ph type="title"/>
          </p:nvPr>
        </p:nvSpPr>
        <p:spPr/>
        <p:txBody>
          <a:bodyPr/>
          <a:lstStyle/>
          <a:p>
            <a:endParaRPr lang="en-US"/>
          </a:p>
        </p:txBody>
      </p:sp>
      <p:pic>
        <p:nvPicPr>
          <p:cNvPr id="5" name="Content Placeholder 4" descr="Surf on beach">
            <a:extLst>
              <a:ext uri="{FF2B5EF4-FFF2-40B4-BE49-F238E27FC236}">
                <a16:creationId xmlns:a16="http://schemas.microsoft.com/office/drawing/2014/main" id="{1303E210-1260-D051-5F88-D88E599DFD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608" y="593889"/>
            <a:ext cx="11029361" cy="5646655"/>
          </a:xfrm>
        </p:spPr>
      </p:pic>
      <p:sp>
        <p:nvSpPr>
          <p:cNvPr id="6" name="TextBox 5">
            <a:extLst>
              <a:ext uri="{FF2B5EF4-FFF2-40B4-BE49-F238E27FC236}">
                <a16:creationId xmlns:a16="http://schemas.microsoft.com/office/drawing/2014/main" id="{4BFECD5C-5277-AA9E-259D-6C58F7146F04}"/>
              </a:ext>
            </a:extLst>
          </p:cNvPr>
          <p:cNvSpPr txBox="1"/>
          <p:nvPr/>
        </p:nvSpPr>
        <p:spPr>
          <a:xfrm>
            <a:off x="2733774" y="2971800"/>
            <a:ext cx="7616858" cy="2585323"/>
          </a:xfrm>
          <a:prstGeom prst="rect">
            <a:avLst/>
          </a:prstGeom>
          <a:noFill/>
        </p:spPr>
        <p:txBody>
          <a:bodyPr wrap="square" rtlCol="0">
            <a:spAutoFit/>
          </a:bodyPr>
          <a:lstStyle/>
          <a:p>
            <a:r>
              <a:rPr lang="en-US" b="1" dirty="0">
                <a:hlinkClick r:id="rId3">
                  <a:extLst>
                    <a:ext uri="{A12FA001-AC4F-418D-AE19-62706E023703}">
                      <ahyp:hlinkClr xmlns:ahyp="http://schemas.microsoft.com/office/drawing/2018/hyperlinkcolor" val="tx"/>
                    </a:ext>
                  </a:extLst>
                </a:hlinkClick>
              </a:rPr>
              <a:t>References:</a:t>
            </a:r>
          </a:p>
          <a:p>
            <a:r>
              <a:rPr lang="en-US" b="1" dirty="0">
                <a:hlinkClick r:id="rId3">
                  <a:extLst>
                    <a:ext uri="{A12FA001-AC4F-418D-AE19-62706E023703}">
                      <ahyp:hlinkClr xmlns:ahyp="http://schemas.microsoft.com/office/drawing/2018/hyperlinkcolor" val="tx"/>
                    </a:ext>
                  </a:extLst>
                </a:hlinkClick>
              </a:rPr>
              <a:t>https://www.investopedia.com/terms/l/leadtime.asp</a:t>
            </a:r>
            <a:r>
              <a:rPr lang="en-US" b="1" dirty="0"/>
              <a:t> US Department of State Bureau of Consular affairs.</a:t>
            </a:r>
          </a:p>
          <a:p>
            <a:r>
              <a:rPr lang="en-US" b="1" dirty="0">
                <a:hlinkClick r:id="rId4">
                  <a:extLst>
                    <a:ext uri="{A12FA001-AC4F-418D-AE19-62706E023703}">
                      <ahyp:hlinkClr xmlns:ahyp="http://schemas.microsoft.com/office/drawing/2018/hyperlinkcolor" val="tx"/>
                    </a:ext>
                  </a:extLst>
                </a:hlinkClick>
              </a:rPr>
              <a:t>https://www.greycampus.com/blog/quality-management/demystifying-the-difference-between-lead-time-takt-time-and-cycle-time</a:t>
            </a:r>
            <a:r>
              <a:rPr lang="en-US" b="1" dirty="0"/>
              <a:t> Grey Campus Library</a:t>
            </a:r>
          </a:p>
          <a:p>
            <a:r>
              <a:rPr lang="en-US" b="1" dirty="0">
                <a:hlinkClick r:id="rId5">
                  <a:extLst>
                    <a:ext uri="{A12FA001-AC4F-418D-AE19-62706E023703}">
                      <ahyp:hlinkClr xmlns:ahyp="http://schemas.microsoft.com/office/drawing/2018/hyperlinkcolor" val="tx"/>
                    </a:ext>
                  </a:extLst>
                </a:hlinkClick>
              </a:rPr>
              <a:t>https://www.slideshare.net/KarenMartinGroup/lean-leadership-part-3-of-3-67838100/30-Lead_Time_vs_Process_TimeLead</a:t>
            </a:r>
            <a:r>
              <a:rPr lang="en-US" b="1" dirty="0"/>
              <a:t> TKMG, Inc.</a:t>
            </a:r>
          </a:p>
          <a:p>
            <a:endParaRPr lang="en-US" dirty="0"/>
          </a:p>
        </p:txBody>
      </p:sp>
    </p:spTree>
    <p:extLst>
      <p:ext uri="{BB962C8B-B14F-4D97-AF65-F5344CB8AC3E}">
        <p14:creationId xmlns:p14="http://schemas.microsoft.com/office/powerpoint/2010/main" val="378141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descr="Empty beach shore">
            <a:extLst>
              <a:ext uri="{FF2B5EF4-FFF2-40B4-BE49-F238E27FC236}">
                <a16:creationId xmlns:a16="http://schemas.microsoft.com/office/drawing/2014/main" id="{D0192BAC-FAAD-1C7B-8CD6-4C638BAAD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499" y="641022"/>
            <a:ext cx="11199043" cy="5627803"/>
          </a:xfrm>
          <a:prstGeom prst="rect">
            <a:avLst/>
          </a:prstGeom>
        </p:spPr>
      </p:pic>
      <p:sp>
        <p:nvSpPr>
          <p:cNvPr id="2" name="Title 1">
            <a:extLst>
              <a:ext uri="{FF2B5EF4-FFF2-40B4-BE49-F238E27FC236}">
                <a16:creationId xmlns:a16="http://schemas.microsoft.com/office/drawing/2014/main" id="{0FE82B6F-8EF1-2458-1907-32F00B2F624C}"/>
              </a:ext>
            </a:extLst>
          </p:cNvPr>
          <p:cNvSpPr>
            <a:spLocks noGrp="1"/>
          </p:cNvSpPr>
          <p:nvPr>
            <p:ph type="title"/>
          </p:nvPr>
        </p:nvSpPr>
        <p:spPr/>
        <p:txBody>
          <a:bodyPr/>
          <a:lstStyle/>
          <a:p>
            <a:r>
              <a:rPr lang="en-US" b="1" dirty="0">
                <a:solidFill>
                  <a:schemeClr val="accent3"/>
                </a:solidFill>
              </a:rPr>
              <a:t>Lean Management Components</a:t>
            </a:r>
          </a:p>
        </p:txBody>
      </p:sp>
      <p:pic>
        <p:nvPicPr>
          <p:cNvPr id="5" name="Content Placeholder 4">
            <a:extLst>
              <a:ext uri="{FF2B5EF4-FFF2-40B4-BE49-F238E27FC236}">
                <a16:creationId xmlns:a16="http://schemas.microsoft.com/office/drawing/2014/main" id="{D3226C79-710F-5BE6-1B1B-E7F578854037}"/>
              </a:ext>
            </a:extLst>
          </p:cNvPr>
          <p:cNvPicPr>
            <a:picLocks noGrp="1" noChangeAspect="1"/>
          </p:cNvPicPr>
          <p:nvPr>
            <p:ph idx="1"/>
          </p:nvPr>
        </p:nvPicPr>
        <p:blipFill>
          <a:blip r:embed="rId4"/>
          <a:stretch>
            <a:fillRect/>
          </a:stretch>
        </p:blipFill>
        <p:spPr>
          <a:xfrm>
            <a:off x="4473497" y="3006493"/>
            <a:ext cx="3245005" cy="2419815"/>
          </a:xfrm>
        </p:spPr>
      </p:pic>
      <p:sp>
        <p:nvSpPr>
          <p:cNvPr id="6" name="TextBox 5">
            <a:extLst>
              <a:ext uri="{FF2B5EF4-FFF2-40B4-BE49-F238E27FC236}">
                <a16:creationId xmlns:a16="http://schemas.microsoft.com/office/drawing/2014/main" id="{C5A9914C-5C7A-3BFC-F6D0-81DB899C9871}"/>
              </a:ext>
            </a:extLst>
          </p:cNvPr>
          <p:cNvSpPr txBox="1"/>
          <p:nvPr/>
        </p:nvSpPr>
        <p:spPr>
          <a:xfrm rot="20778845">
            <a:off x="1404594" y="2724346"/>
            <a:ext cx="2290713" cy="1477328"/>
          </a:xfrm>
          <a:prstGeom prst="rect">
            <a:avLst/>
          </a:prstGeom>
          <a:noFill/>
        </p:spPr>
        <p:txBody>
          <a:bodyPr wrap="square" rtlCol="0">
            <a:spAutoFit/>
          </a:bodyPr>
          <a:lstStyle/>
          <a:p>
            <a:r>
              <a:rPr lang="en-US" b="1" dirty="0">
                <a:solidFill>
                  <a:schemeClr val="accent5"/>
                </a:solidFill>
                <a:latin typeface="Amasis MT Pro Black" panose="02040A04050005020304" pitchFamily="18" charset="0"/>
              </a:rPr>
              <a:t>There are several components to Lean Management that affect Lead Time.</a:t>
            </a:r>
          </a:p>
        </p:txBody>
      </p:sp>
      <p:sp>
        <p:nvSpPr>
          <p:cNvPr id="7" name="TextBox 6">
            <a:extLst>
              <a:ext uri="{FF2B5EF4-FFF2-40B4-BE49-F238E27FC236}">
                <a16:creationId xmlns:a16="http://schemas.microsoft.com/office/drawing/2014/main" id="{002284DA-C966-FAF0-5DFE-AC67FC8F108B}"/>
              </a:ext>
            </a:extLst>
          </p:cNvPr>
          <p:cNvSpPr txBox="1"/>
          <p:nvPr/>
        </p:nvSpPr>
        <p:spPr>
          <a:xfrm rot="1300717">
            <a:off x="8135335" y="3906709"/>
            <a:ext cx="2922309" cy="1754326"/>
          </a:xfrm>
          <a:prstGeom prst="rect">
            <a:avLst/>
          </a:prstGeom>
          <a:noFill/>
        </p:spPr>
        <p:txBody>
          <a:bodyPr wrap="square" rtlCol="0">
            <a:spAutoFit/>
          </a:bodyPr>
          <a:lstStyle/>
          <a:p>
            <a:r>
              <a:rPr lang="en-US" b="1" dirty="0">
                <a:solidFill>
                  <a:schemeClr val="accent5"/>
                </a:solidFill>
                <a:latin typeface="Amasis MT Pro Black" panose="02040A04050005020304" pitchFamily="18" charset="0"/>
              </a:rPr>
              <a:t>All of them need to be considered to help things run as efficiently as possible thus lowering the lead time.</a:t>
            </a:r>
          </a:p>
        </p:txBody>
      </p:sp>
    </p:spTree>
    <p:extLst>
      <p:ext uri="{BB962C8B-B14F-4D97-AF65-F5344CB8AC3E}">
        <p14:creationId xmlns:p14="http://schemas.microsoft.com/office/powerpoint/2010/main" val="246737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100000">
              <a:schemeClr val="accent1">
                <a:lumMod val="45000"/>
                <a:lumOff val="55000"/>
              </a:schemeClr>
            </a:gs>
            <a:gs pos="87000">
              <a:srgbClr val="BED39F"/>
            </a:gs>
            <a:gs pos="97000">
              <a:srgbClr val="ACC5AE"/>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F9CC-F7F9-3593-4767-062728BF087D}"/>
              </a:ext>
            </a:extLst>
          </p:cNvPr>
          <p:cNvSpPr>
            <a:spLocks noGrp="1"/>
          </p:cNvSpPr>
          <p:nvPr>
            <p:ph type="title"/>
          </p:nvPr>
        </p:nvSpPr>
        <p:spPr/>
        <p:txBody>
          <a:bodyPr/>
          <a:lstStyle/>
          <a:p>
            <a:r>
              <a:rPr lang="en-US" dirty="0"/>
              <a:t>What is Processing Time</a:t>
            </a:r>
          </a:p>
        </p:txBody>
      </p:sp>
      <p:pic>
        <p:nvPicPr>
          <p:cNvPr id="4" name="Content Placeholder 3">
            <a:extLst>
              <a:ext uri="{FF2B5EF4-FFF2-40B4-BE49-F238E27FC236}">
                <a16:creationId xmlns:a16="http://schemas.microsoft.com/office/drawing/2014/main" id="{D3C59245-2273-4582-B8B3-3ABA230FD729}"/>
              </a:ext>
            </a:extLst>
          </p:cNvPr>
          <p:cNvPicPr>
            <a:picLocks noGrp="1" noChangeAspect="1"/>
          </p:cNvPicPr>
          <p:nvPr>
            <p:ph idx="1"/>
          </p:nvPr>
        </p:nvPicPr>
        <p:blipFill>
          <a:blip r:embed="rId2"/>
          <a:stretch>
            <a:fillRect/>
          </a:stretch>
        </p:blipFill>
        <p:spPr>
          <a:xfrm>
            <a:off x="771807" y="2619375"/>
            <a:ext cx="6229068" cy="3524249"/>
          </a:xfrm>
          <a:prstGeom prst="rect">
            <a:avLst/>
          </a:prstGeom>
        </p:spPr>
      </p:pic>
      <p:sp>
        <p:nvSpPr>
          <p:cNvPr id="6" name="TextBox 5">
            <a:extLst>
              <a:ext uri="{FF2B5EF4-FFF2-40B4-BE49-F238E27FC236}">
                <a16:creationId xmlns:a16="http://schemas.microsoft.com/office/drawing/2014/main" id="{9B7E4D92-5284-C8D2-FDC0-832E8D543D4D}"/>
              </a:ext>
            </a:extLst>
          </p:cNvPr>
          <p:cNvSpPr txBox="1"/>
          <p:nvPr/>
        </p:nvSpPr>
        <p:spPr>
          <a:xfrm>
            <a:off x="7143750" y="3228975"/>
            <a:ext cx="3638550" cy="1200329"/>
          </a:xfrm>
          <a:prstGeom prst="rect">
            <a:avLst/>
          </a:prstGeom>
          <a:noFill/>
        </p:spPr>
        <p:txBody>
          <a:bodyPr wrap="square" rtlCol="0">
            <a:spAutoFit/>
          </a:bodyPr>
          <a:lstStyle/>
          <a:p>
            <a:r>
              <a:rPr lang="en-US" b="0" i="0" dirty="0">
                <a:solidFill>
                  <a:schemeClr val="accent3">
                    <a:lumMod val="75000"/>
                  </a:schemeClr>
                </a:solidFill>
                <a:effectLst/>
                <a:latin typeface="Amasis MT Pro Black" panose="02040A04050005020304" pitchFamily="18" charset="0"/>
              </a:rPr>
              <a:t>The time it takes from when an item enters a process until it exits a process is called process lead time aka PLT.</a:t>
            </a:r>
            <a:endParaRPr lang="en-US" dirty="0">
              <a:solidFill>
                <a:schemeClr val="accent3">
                  <a:lumMod val="75000"/>
                </a:schemeClr>
              </a:solidFill>
              <a:latin typeface="Amasis MT Pro Black" panose="02040A04050005020304" pitchFamily="18" charset="0"/>
            </a:endParaRPr>
          </a:p>
        </p:txBody>
      </p:sp>
      <p:pic>
        <p:nvPicPr>
          <p:cNvPr id="7" name="Picture 6">
            <a:extLst>
              <a:ext uri="{FF2B5EF4-FFF2-40B4-BE49-F238E27FC236}">
                <a16:creationId xmlns:a16="http://schemas.microsoft.com/office/drawing/2014/main" id="{93E0C2B4-0F73-0DD9-3898-848D5AB5F641}"/>
              </a:ext>
            </a:extLst>
          </p:cNvPr>
          <p:cNvPicPr>
            <a:picLocks noChangeAspect="1"/>
          </p:cNvPicPr>
          <p:nvPr/>
        </p:nvPicPr>
        <p:blipFill>
          <a:blip r:embed="rId3"/>
          <a:stretch>
            <a:fillRect/>
          </a:stretch>
        </p:blipFill>
        <p:spPr>
          <a:xfrm>
            <a:off x="771806" y="648756"/>
            <a:ext cx="2304488" cy="1383912"/>
          </a:xfrm>
          <a:prstGeom prst="rect">
            <a:avLst/>
          </a:prstGeom>
        </p:spPr>
      </p:pic>
      <p:pic>
        <p:nvPicPr>
          <p:cNvPr id="8" name="Picture 7">
            <a:extLst>
              <a:ext uri="{FF2B5EF4-FFF2-40B4-BE49-F238E27FC236}">
                <a16:creationId xmlns:a16="http://schemas.microsoft.com/office/drawing/2014/main" id="{62B05DBE-BC61-D745-A111-A199FDC1F43E}"/>
              </a:ext>
            </a:extLst>
          </p:cNvPr>
          <p:cNvPicPr>
            <a:picLocks noChangeAspect="1"/>
          </p:cNvPicPr>
          <p:nvPr/>
        </p:nvPicPr>
        <p:blipFill>
          <a:blip r:embed="rId3"/>
          <a:stretch>
            <a:fillRect/>
          </a:stretch>
        </p:blipFill>
        <p:spPr>
          <a:xfrm>
            <a:off x="9115706" y="883037"/>
            <a:ext cx="2304488" cy="1383912"/>
          </a:xfrm>
          <a:prstGeom prst="rect">
            <a:avLst/>
          </a:prstGeom>
        </p:spPr>
      </p:pic>
    </p:spTree>
    <p:extLst>
      <p:ext uri="{BB962C8B-B14F-4D97-AF65-F5344CB8AC3E}">
        <p14:creationId xmlns:p14="http://schemas.microsoft.com/office/powerpoint/2010/main" val="101233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A59AD8-E9F1-CCF1-90F9-B8C2A62839E3}"/>
              </a:ext>
            </a:extLst>
          </p:cNvPr>
          <p:cNvSpPr/>
          <p:nvPr/>
        </p:nvSpPr>
        <p:spPr>
          <a:xfrm>
            <a:off x="631596" y="622169"/>
            <a:ext cx="10935093" cy="559952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78231-E2FA-1AC1-91AB-BD7178544589}"/>
              </a:ext>
            </a:extLst>
          </p:cNvPr>
          <p:cNvSpPr>
            <a:spLocks noGrp="1"/>
          </p:cNvSpPr>
          <p:nvPr>
            <p:ph type="title"/>
          </p:nvPr>
        </p:nvSpPr>
        <p:spPr/>
        <p:txBody>
          <a:bodyPr/>
          <a:lstStyle/>
          <a:p>
            <a:r>
              <a:rPr lang="en-US" b="1" dirty="0">
                <a:solidFill>
                  <a:schemeClr val="accent2">
                    <a:lumMod val="50000"/>
                  </a:schemeClr>
                </a:solidFill>
              </a:rPr>
              <a:t>Value Stream</a:t>
            </a:r>
          </a:p>
        </p:txBody>
      </p:sp>
      <p:pic>
        <p:nvPicPr>
          <p:cNvPr id="5" name="Content Placeholder 4">
            <a:extLst>
              <a:ext uri="{FF2B5EF4-FFF2-40B4-BE49-F238E27FC236}">
                <a16:creationId xmlns:a16="http://schemas.microsoft.com/office/drawing/2014/main" id="{9BB6EAAF-F2FE-B375-708E-F507E6E7719C}"/>
              </a:ext>
            </a:extLst>
          </p:cNvPr>
          <p:cNvPicPr>
            <a:picLocks noGrp="1" noChangeAspect="1"/>
          </p:cNvPicPr>
          <p:nvPr>
            <p:ph idx="1"/>
          </p:nvPr>
        </p:nvPicPr>
        <p:blipFill>
          <a:blip r:embed="rId3"/>
          <a:stretch>
            <a:fillRect/>
          </a:stretch>
        </p:blipFill>
        <p:spPr>
          <a:xfrm>
            <a:off x="4120166" y="2557993"/>
            <a:ext cx="6442133" cy="3317875"/>
          </a:xfrm>
        </p:spPr>
      </p:pic>
      <p:sp>
        <p:nvSpPr>
          <p:cNvPr id="6" name="TextBox 5">
            <a:extLst>
              <a:ext uri="{FF2B5EF4-FFF2-40B4-BE49-F238E27FC236}">
                <a16:creationId xmlns:a16="http://schemas.microsoft.com/office/drawing/2014/main" id="{891D1B27-4D4E-C8D5-FC45-04FF1A8C1B72}"/>
              </a:ext>
            </a:extLst>
          </p:cNvPr>
          <p:cNvSpPr txBox="1"/>
          <p:nvPr/>
        </p:nvSpPr>
        <p:spPr>
          <a:xfrm rot="20032171">
            <a:off x="1282045" y="2623775"/>
            <a:ext cx="2262433" cy="3139321"/>
          </a:xfrm>
          <a:prstGeom prst="rect">
            <a:avLst/>
          </a:prstGeom>
          <a:noFill/>
        </p:spPr>
        <p:txBody>
          <a:bodyPr wrap="square" rtlCol="0">
            <a:spAutoFit/>
          </a:bodyPr>
          <a:lstStyle/>
          <a:p>
            <a:r>
              <a:rPr lang="en-US" b="1" dirty="0">
                <a:solidFill>
                  <a:schemeClr val="accent2">
                    <a:lumMod val="50000"/>
                  </a:schemeClr>
                </a:solidFill>
                <a:latin typeface="Amasis MT Pro Black" panose="02040A04050005020304" pitchFamily="18" charset="0"/>
              </a:rPr>
              <a:t>Measuring how long it takes to complete a process is a way to see where gaps in the process exist so they can be corrected to reduce the amount of Processing Time.</a:t>
            </a:r>
          </a:p>
        </p:txBody>
      </p:sp>
    </p:spTree>
    <p:extLst>
      <p:ext uri="{BB962C8B-B14F-4D97-AF65-F5344CB8AC3E}">
        <p14:creationId xmlns:p14="http://schemas.microsoft.com/office/powerpoint/2010/main" val="248178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encilGrayscale/>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6E5E839-040E-4D3E-B50A-8D803DFE4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F3F4B4-A2E6-47B5-92FB-37BEEAFA4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124D17-3A82-47D5-80C1-F990ABB1E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4082" y="469900"/>
            <a:ext cx="6582982" cy="5918200"/>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4A78C8-C0E0-45DA-BC2C-2C8D4153B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8325" y="635508"/>
            <a:ext cx="6254496" cy="558698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561F28EE-4016-C002-2BA1-DCC7324CC3FC}"/>
              </a:ext>
            </a:extLst>
          </p:cNvPr>
          <p:cNvSpPr txBox="1"/>
          <p:nvPr/>
        </p:nvSpPr>
        <p:spPr>
          <a:xfrm>
            <a:off x="1" y="1152524"/>
            <a:ext cx="4400548" cy="3416320"/>
          </a:xfrm>
          <a:prstGeom prst="rect">
            <a:avLst/>
          </a:prstGeom>
          <a:noFill/>
        </p:spPr>
        <p:txBody>
          <a:bodyPr wrap="square" rtlCol="0">
            <a:spAutoFit/>
          </a:bodyPr>
          <a:lstStyle/>
          <a:p>
            <a:r>
              <a:rPr lang="en-US" sz="7200" b="1" dirty="0"/>
              <a:t>What is a Value Stream…?</a:t>
            </a:r>
          </a:p>
        </p:txBody>
      </p:sp>
      <p:sp>
        <p:nvSpPr>
          <p:cNvPr id="2" name="Title 1">
            <a:extLst>
              <a:ext uri="{FF2B5EF4-FFF2-40B4-BE49-F238E27FC236}">
                <a16:creationId xmlns:a16="http://schemas.microsoft.com/office/drawing/2014/main" id="{C504F46D-9D20-E390-5D0F-C964994E2187}"/>
              </a:ext>
            </a:extLst>
          </p:cNvPr>
          <p:cNvSpPr>
            <a:spLocks noGrp="1"/>
          </p:cNvSpPr>
          <p:nvPr>
            <p:ph type="title"/>
          </p:nvPr>
        </p:nvSpPr>
        <p:spPr>
          <a:xfrm>
            <a:off x="7092552" y="1937354"/>
            <a:ext cx="3630339" cy="2545841"/>
          </a:xfrm>
        </p:spPr>
        <p:txBody>
          <a:bodyPr>
            <a:normAutofit fontScale="90000"/>
          </a:bodyPr>
          <a:lstStyle/>
          <a:p>
            <a:r>
              <a:rPr lang="en-US" sz="2400" dirty="0">
                <a:solidFill>
                  <a:schemeClr val="bg1"/>
                </a:solidFill>
              </a:rPr>
              <a:t>The Value Stream is defined as the specific activities within a supply chain required to design, order and provide a specific product or service which helps with both Lead Time and Processing Time.</a:t>
            </a:r>
          </a:p>
        </p:txBody>
      </p:sp>
    </p:spTree>
    <p:extLst>
      <p:ext uri="{BB962C8B-B14F-4D97-AF65-F5344CB8AC3E}">
        <p14:creationId xmlns:p14="http://schemas.microsoft.com/office/powerpoint/2010/main" val="2714284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6" name="Picture 5" descr="Close up of a nautilus shell and its spiral design">
            <a:extLst>
              <a:ext uri="{FF2B5EF4-FFF2-40B4-BE49-F238E27FC236}">
                <a16:creationId xmlns:a16="http://schemas.microsoft.com/office/drawing/2014/main" id="{63B64BBC-521E-DCA4-58D6-20CE8AA33F91}"/>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a:xfrm>
            <a:off x="480767" y="479394"/>
            <a:ext cx="11193369" cy="5903651"/>
          </a:xfrm>
          <a:prstGeom prst="rect">
            <a:avLst/>
          </a:prstGeom>
        </p:spPr>
      </p:pic>
      <p:sp>
        <p:nvSpPr>
          <p:cNvPr id="4" name="Title 3">
            <a:extLst>
              <a:ext uri="{FF2B5EF4-FFF2-40B4-BE49-F238E27FC236}">
                <a16:creationId xmlns:a16="http://schemas.microsoft.com/office/drawing/2014/main" id="{1DA2EC42-DA3A-3FBB-6CA6-48C724B3F0F6}"/>
              </a:ext>
            </a:extLst>
          </p:cNvPr>
          <p:cNvSpPr>
            <a:spLocks noGrp="1"/>
          </p:cNvSpPr>
          <p:nvPr>
            <p:ph type="title"/>
          </p:nvPr>
        </p:nvSpPr>
        <p:spPr/>
        <p:txBody>
          <a:bodyPr>
            <a:normAutofit/>
          </a:bodyPr>
          <a:lstStyle/>
          <a:p>
            <a:r>
              <a:rPr lang="en-US" sz="6000" b="1" dirty="0">
                <a:solidFill>
                  <a:srgbClr val="0C8E9C"/>
                </a:solidFill>
                <a:latin typeface="Amasis MT Pro Black" panose="02040A04050005020304" pitchFamily="18" charset="0"/>
              </a:rPr>
              <a:t>Why It Matters…</a:t>
            </a:r>
          </a:p>
        </p:txBody>
      </p:sp>
      <p:sp>
        <p:nvSpPr>
          <p:cNvPr id="3" name="Content Placeholder 2">
            <a:extLst>
              <a:ext uri="{FF2B5EF4-FFF2-40B4-BE49-F238E27FC236}">
                <a16:creationId xmlns:a16="http://schemas.microsoft.com/office/drawing/2014/main" id="{1F356E54-96F6-2C76-3170-4C9DEA6E5E46}"/>
              </a:ext>
            </a:extLst>
          </p:cNvPr>
          <p:cNvSpPr>
            <a:spLocks noGrp="1"/>
          </p:cNvSpPr>
          <p:nvPr>
            <p:ph idx="1"/>
          </p:nvPr>
        </p:nvSpPr>
        <p:spPr>
          <a:ln>
            <a:solidFill>
              <a:srgbClr val="00B0F0"/>
            </a:solidFill>
          </a:ln>
        </p:spPr>
        <p:txBody>
          <a:bodyPr/>
          <a:lstStyle/>
          <a:p>
            <a:r>
              <a:rPr lang="en-US" dirty="0">
                <a:solidFill>
                  <a:schemeClr val="accent3"/>
                </a:solidFill>
                <a:latin typeface="Amasis MT Pro Black" panose="02040A04050005020304" pitchFamily="18" charset="0"/>
              </a:rPr>
              <a:t>The purpose of calculating these times help in preventing the wastage of time and money. Wastage of time and money can still be reflected in papers. When it comes to time though, the wastage is not easily visible as it is not a tangible thing. The waste cannot be seen lying around on the factory floors. </a:t>
            </a:r>
          </a:p>
        </p:txBody>
      </p:sp>
    </p:spTree>
    <p:extLst>
      <p:ext uri="{BB962C8B-B14F-4D97-AF65-F5344CB8AC3E}">
        <p14:creationId xmlns:p14="http://schemas.microsoft.com/office/powerpoint/2010/main" val="23592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 bulb with business icons">
            <a:extLst>
              <a:ext uri="{FF2B5EF4-FFF2-40B4-BE49-F238E27FC236}">
                <a16:creationId xmlns:a16="http://schemas.microsoft.com/office/drawing/2014/main" id="{41DD8F9A-F48C-D8AC-50A0-79B5E0897453}"/>
              </a:ext>
            </a:extLst>
          </p:cNvPr>
          <p:cNvPicPr>
            <a:picLocks noChangeAspect="1"/>
          </p:cNvPicPr>
          <p:nvPr/>
        </p:nvPicPr>
        <p:blipFill rotWithShape="1">
          <a:blip r:embed="rId2"/>
          <a:srcRect t="11465" b="8178"/>
          <a:stretch/>
        </p:blipFill>
        <p:spPr>
          <a:xfrm>
            <a:off x="0" y="0"/>
            <a:ext cx="12191979" cy="6857989"/>
          </a:xfrm>
          <a:prstGeom prst="rect">
            <a:avLst/>
          </a:prstGeom>
        </p:spPr>
      </p:pic>
      <p:sp>
        <p:nvSpPr>
          <p:cNvPr id="2" name="Title 1">
            <a:extLst>
              <a:ext uri="{FF2B5EF4-FFF2-40B4-BE49-F238E27FC236}">
                <a16:creationId xmlns:a16="http://schemas.microsoft.com/office/drawing/2014/main" id="{E1929543-E968-941E-512C-2AC7394995F7}"/>
              </a:ext>
            </a:extLst>
          </p:cNvPr>
          <p:cNvSpPr>
            <a:spLocks noGrp="1"/>
          </p:cNvSpPr>
          <p:nvPr>
            <p:ph type="ctrTitle"/>
          </p:nvPr>
        </p:nvSpPr>
        <p:spPr>
          <a:xfrm>
            <a:off x="704665" y="1253925"/>
            <a:ext cx="3353466" cy="2068992"/>
          </a:xfrm>
        </p:spPr>
        <p:txBody>
          <a:bodyPr anchor="b">
            <a:normAutofit fontScale="90000"/>
          </a:bodyPr>
          <a:lstStyle/>
          <a:p>
            <a:r>
              <a:rPr lang="en-US" dirty="0"/>
              <a:t>Lead Time Vs. processing time</a:t>
            </a:r>
          </a:p>
        </p:txBody>
      </p:sp>
      <p:graphicFrame>
        <p:nvGraphicFramePr>
          <p:cNvPr id="5" name="Diagram 4">
            <a:extLst>
              <a:ext uri="{FF2B5EF4-FFF2-40B4-BE49-F238E27FC236}">
                <a16:creationId xmlns:a16="http://schemas.microsoft.com/office/drawing/2014/main" id="{22BA649D-1696-E5A5-0E79-9868E0DFC550}"/>
              </a:ext>
            </a:extLst>
          </p:cNvPr>
          <p:cNvGraphicFramePr/>
          <p:nvPr>
            <p:extLst>
              <p:ext uri="{D42A27DB-BD31-4B8C-83A1-F6EECF244321}">
                <p14:modId xmlns:p14="http://schemas.microsoft.com/office/powerpoint/2010/main" val="3656531006"/>
              </p:ext>
            </p:extLst>
          </p:nvPr>
        </p:nvGraphicFramePr>
        <p:xfrm>
          <a:off x="1620992" y="3429000"/>
          <a:ext cx="2663573" cy="1169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1613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0">
          <a:fgClr>
            <a:schemeClr val="accent3"/>
          </a:fgClr>
          <a:bgClr>
            <a:schemeClr val="accent3">
              <a:lumMod val="60000"/>
              <a:lumOff val="4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A3218-0DFD-2D3E-0280-131B83C1C6FF}"/>
              </a:ext>
            </a:extLst>
          </p:cNvPr>
          <p:cNvSpPr>
            <a:spLocks noGrp="1"/>
          </p:cNvSpPr>
          <p:nvPr>
            <p:ph type="title"/>
          </p:nvPr>
        </p:nvSpPr>
        <p:spPr/>
        <p:txBody>
          <a:bodyPr/>
          <a:lstStyle/>
          <a:p>
            <a:r>
              <a:rPr lang="en-US" b="1" dirty="0">
                <a:solidFill>
                  <a:srgbClr val="002060"/>
                </a:solidFill>
                <a:latin typeface="Amasis MT Pro Black" panose="02040A04050005020304" pitchFamily="18" charset="0"/>
              </a:rPr>
              <a:t>Both Are Essential…</a:t>
            </a:r>
          </a:p>
        </p:txBody>
      </p:sp>
      <p:pic>
        <p:nvPicPr>
          <p:cNvPr id="5" name="Content Placeholder 4" descr="Diver approaching two humpback whales">
            <a:extLst>
              <a:ext uri="{FF2B5EF4-FFF2-40B4-BE49-F238E27FC236}">
                <a16:creationId xmlns:a16="http://schemas.microsoft.com/office/drawing/2014/main" id="{40239D36-E6C7-A921-96E6-40B8DB378F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1" y="2419351"/>
            <a:ext cx="11020424" cy="3848100"/>
          </a:xfrm>
        </p:spPr>
      </p:pic>
      <p:sp>
        <p:nvSpPr>
          <p:cNvPr id="6" name="TextBox 5">
            <a:extLst>
              <a:ext uri="{FF2B5EF4-FFF2-40B4-BE49-F238E27FC236}">
                <a16:creationId xmlns:a16="http://schemas.microsoft.com/office/drawing/2014/main" id="{1ACD9745-89A0-4E1F-AFFC-2499563E889D}"/>
              </a:ext>
            </a:extLst>
          </p:cNvPr>
          <p:cNvSpPr txBox="1"/>
          <p:nvPr/>
        </p:nvSpPr>
        <p:spPr>
          <a:xfrm>
            <a:off x="5863473" y="4790123"/>
            <a:ext cx="5033126" cy="923330"/>
          </a:xfrm>
          <a:prstGeom prst="rect">
            <a:avLst/>
          </a:prstGeom>
          <a:noFill/>
        </p:spPr>
        <p:txBody>
          <a:bodyPr wrap="square" rtlCol="0">
            <a:spAutoFit/>
          </a:bodyPr>
          <a:lstStyle/>
          <a:p>
            <a:r>
              <a:rPr lang="en-US" b="1" dirty="0">
                <a:solidFill>
                  <a:schemeClr val="accent5"/>
                </a:solidFill>
                <a:latin typeface="Amasis MT Pro Black" panose="02040A04050005020304" pitchFamily="18" charset="0"/>
              </a:rPr>
              <a:t>Because without taking both into account there would still less working time and more production time!!</a:t>
            </a:r>
          </a:p>
        </p:txBody>
      </p:sp>
    </p:spTree>
    <p:extLst>
      <p:ext uri="{BB962C8B-B14F-4D97-AF65-F5344CB8AC3E}">
        <p14:creationId xmlns:p14="http://schemas.microsoft.com/office/powerpoint/2010/main" val="365941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977ED4A-3976-4526-C1AC-0919EC495B86}"/>
              </a:ext>
            </a:extLst>
          </p:cNvPr>
          <p:cNvSpPr/>
          <p:nvPr/>
        </p:nvSpPr>
        <p:spPr>
          <a:xfrm>
            <a:off x="1076325" y="982132"/>
            <a:ext cx="10106025" cy="4990043"/>
          </a:xfrm>
          <a:prstGeom prst="roundRect">
            <a:avLst/>
          </a:prstGeom>
          <a:solidFill>
            <a:srgbClr val="81DE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512C2-301B-2687-E9D6-0B3D86C82137}"/>
              </a:ext>
            </a:extLst>
          </p:cNvPr>
          <p:cNvSpPr>
            <a:spLocks noGrp="1"/>
          </p:cNvSpPr>
          <p:nvPr>
            <p:ph type="title"/>
          </p:nvPr>
        </p:nvSpPr>
        <p:spPr>
          <a:xfrm>
            <a:off x="1295402" y="982132"/>
            <a:ext cx="9601196" cy="2034445"/>
          </a:xfrm>
        </p:spPr>
        <p:txBody>
          <a:bodyPr/>
          <a:lstStyle/>
          <a:p>
            <a:r>
              <a:rPr lang="en-US" dirty="0">
                <a:solidFill>
                  <a:srgbClr val="0C8E9C"/>
                </a:solidFill>
                <a:latin typeface="Amasis MT Pro Black" panose="02040A04050005020304" pitchFamily="18" charset="0"/>
              </a:rPr>
              <a:t>WHICH ONE TO CHOOSE…</a:t>
            </a:r>
          </a:p>
        </p:txBody>
      </p:sp>
      <p:sp>
        <p:nvSpPr>
          <p:cNvPr id="3" name="Content Placeholder 2">
            <a:extLst>
              <a:ext uri="{FF2B5EF4-FFF2-40B4-BE49-F238E27FC236}">
                <a16:creationId xmlns:a16="http://schemas.microsoft.com/office/drawing/2014/main" id="{D56AD84C-040C-7DA4-480E-482432D71AE8}"/>
              </a:ext>
            </a:extLst>
          </p:cNvPr>
          <p:cNvSpPr>
            <a:spLocks noGrp="1"/>
          </p:cNvSpPr>
          <p:nvPr>
            <p:ph idx="1"/>
          </p:nvPr>
        </p:nvSpPr>
        <p:spPr>
          <a:xfrm>
            <a:off x="1295401" y="3629024"/>
            <a:ext cx="9601196" cy="2246843"/>
          </a:xfrm>
        </p:spPr>
        <p:txBody>
          <a:bodyPr>
            <a:normAutofit fontScale="92500" lnSpcReduction="10000"/>
          </a:bodyPr>
          <a:lstStyle/>
          <a:p>
            <a:r>
              <a:rPr lang="en-US" sz="3200" dirty="0">
                <a:solidFill>
                  <a:srgbClr val="0C8E9C"/>
                </a:solidFill>
                <a:latin typeface="Amasis MT Pro Black" panose="02040A04050005020304" pitchFamily="18" charset="0"/>
              </a:rPr>
              <a:t>It is essential for a quality management professional to determine which of the two is adept for a project. The calculation of these times is essential for quality management projects.</a:t>
            </a:r>
          </a:p>
        </p:txBody>
      </p:sp>
    </p:spTree>
    <p:extLst>
      <p:ext uri="{BB962C8B-B14F-4D97-AF65-F5344CB8AC3E}">
        <p14:creationId xmlns:p14="http://schemas.microsoft.com/office/powerpoint/2010/main" val="34578853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7297</TotalTime>
  <Words>404</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Amasis MT Pro Black</vt:lpstr>
      <vt:lpstr>Arial</vt:lpstr>
      <vt:lpstr>Garamond</vt:lpstr>
      <vt:lpstr>Organic</vt:lpstr>
      <vt:lpstr>What Is Lead Time?</vt:lpstr>
      <vt:lpstr>Lean Management Components</vt:lpstr>
      <vt:lpstr>What is Processing Time</vt:lpstr>
      <vt:lpstr>Value Stream</vt:lpstr>
      <vt:lpstr>The Value Stream is defined as the specific activities within a supply chain required to design, order and provide a specific product or service which helps with both Lead Time and Processing Time.</vt:lpstr>
      <vt:lpstr>Why It Matters…</vt:lpstr>
      <vt:lpstr>Lead Time Vs. processing time</vt:lpstr>
      <vt:lpstr>Both Are Essential…</vt:lpstr>
      <vt:lpstr>WHICH ONE TO CHOOSE…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Value Stream is defined as the specific activities within a supply chain required to design, order and provide a specific product or service</dc:title>
  <dc:creator>Anita Taylor</dc:creator>
  <cp:lastModifiedBy>Anita Taylor</cp:lastModifiedBy>
  <cp:revision>7</cp:revision>
  <dcterms:created xsi:type="dcterms:W3CDTF">2022-10-19T04:17:03Z</dcterms:created>
  <dcterms:modified xsi:type="dcterms:W3CDTF">2022-10-29T22:13:19Z</dcterms:modified>
</cp:coreProperties>
</file>